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9" r:id="rId5"/>
    <p:sldId id="258" r:id="rId6"/>
    <p:sldId id="262" r:id="rId7"/>
    <p:sldId id="260" r:id="rId8"/>
    <p:sldId id="266" r:id="rId9"/>
    <p:sldId id="265" r:id="rId10"/>
    <p:sldId id="267" r:id="rId11"/>
    <p:sldId id="269" r:id="rId12"/>
    <p:sldId id="276" r:id="rId13"/>
    <p:sldId id="277" r:id="rId14"/>
    <p:sldId id="264" r:id="rId15"/>
    <p:sldId id="270" r:id="rId16"/>
    <p:sldId id="272" r:id="rId17"/>
    <p:sldId id="273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400"/>
    <a:srgbClr val="63B263"/>
    <a:srgbClr val="EBF6EB"/>
    <a:srgbClr val="7F7FFF"/>
    <a:srgbClr val="7FBF7F"/>
    <a:srgbClr val="09990C"/>
    <a:srgbClr val="FAB50A"/>
    <a:srgbClr val="FD9E35"/>
    <a:srgbClr val="FF9429"/>
    <a:srgbClr val="0CC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4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2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3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4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4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4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8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4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0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88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38C00-0345-485A-8B07-9A900089177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C6D82-09D4-4BD9-A2E5-7F475F2D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7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9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7782">
                        <a14:foregroundMark x1="49829" y1="13259" x2="50853" y2="24760"/>
                        <a14:foregroundMark x1="45734" y1="63099" x2="45734" y2="63099"/>
                        <a14:foregroundMark x1="41638" y1="64217" x2="67918" y2="60543"/>
                        <a14:foregroundMark x1="38567" y1="16294" x2="56314" y2="18850"/>
                        <a14:foregroundMark x1="55973" y1="9105" x2="46928" y2="958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7096" y="110206"/>
            <a:ext cx="6582334" cy="703164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</a:rPr>
              <a:t>Data Science and Machine Learning Boot Camp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TENNIS PROJECT</a:t>
            </a:r>
            <a:endParaRPr lang="en-US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27" y="977546"/>
            <a:ext cx="8720538" cy="4902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6606" y="386498"/>
            <a:ext cx="711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hnschrift SemiCondensed" panose="020B0502040204020203" pitchFamily="34" charset="0"/>
              </a:rPr>
              <a:t>Ground Types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81802"/>
              </p:ext>
            </p:extLst>
          </p:nvPr>
        </p:nvGraphicFramePr>
        <p:xfrm>
          <a:off x="388789" y="2316480"/>
          <a:ext cx="2910592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74163"/>
                <a:gridCol w="7364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Ground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Carpet indoor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Hardcourt</a:t>
                      </a:r>
                      <a:r>
                        <a:rPr lang="en-US" sz="1800" dirty="0" smtClean="0"/>
                        <a:t> indoor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Hardcourt</a:t>
                      </a:r>
                      <a:r>
                        <a:rPr lang="en-US" sz="1800" dirty="0" smtClean="0"/>
                        <a:t> outdoor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Red clay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Synthetic outdoor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2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1501001"/>
            <a:ext cx="6105525" cy="4070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48400" y="2459504"/>
            <a:ext cx="5362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average number of aces per </a:t>
            </a:r>
            <a:r>
              <a:rPr lang="en-US" sz="2400" dirty="0" smtClean="0">
                <a:latin typeface="Bahnschrift" panose="020B0502040204020203" pitchFamily="34" charset="0"/>
              </a:rPr>
              <a:t>match: 4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number of double </a:t>
            </a:r>
            <a:r>
              <a:rPr lang="en-US" sz="2400" dirty="0" smtClean="0">
                <a:latin typeface="Bahnschrift" panose="020B0502040204020203" pitchFamily="34" charset="0"/>
              </a:rPr>
              <a:t>faults:</a:t>
            </a:r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 smtClean="0">
                <a:latin typeface="Bahnschrift" panose="020B0502040204020203" pitchFamily="34" charset="0"/>
              </a:rPr>
              <a:t>Female: 6</a:t>
            </a:r>
          </a:p>
          <a:p>
            <a:r>
              <a:rPr lang="en-US" sz="2400" dirty="0" smtClean="0">
                <a:latin typeface="Bahnschrift" panose="020B0502040204020203" pitchFamily="34" charset="0"/>
              </a:rPr>
              <a:t>Male: 2</a:t>
            </a:r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1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Bahnschrift SemiCondensed" panose="020B0502040204020203" pitchFamily="34" charset="0"/>
                <a:ea typeface="+mn-ea"/>
                <a:cs typeface="+mn-cs"/>
              </a:rPr>
              <a:t>Tournaments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02" y="3627865"/>
            <a:ext cx="2957616" cy="2957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42" y="4986779"/>
            <a:ext cx="4592978" cy="1224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4" y="1570317"/>
            <a:ext cx="5639912" cy="2331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80" y="1979847"/>
            <a:ext cx="5017420" cy="13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7" y="0"/>
            <a:ext cx="11002965" cy="6876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786" y="1206629"/>
            <a:ext cx="4151721" cy="11594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hnschrift SemiCondensed" panose="020B0502040204020203" pitchFamily="34" charset="0"/>
                <a:ea typeface="+mn-ea"/>
                <a:cs typeface="+mn-cs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8244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606" y="386498"/>
            <a:ext cx="1105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Bahnschrift SemiCondensed" panose="020B0502040204020203" pitchFamily="34" charset="0"/>
              </a:rPr>
              <a:t>Correlation Between Players’ Height and Rank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11271"/>
          <a:stretch/>
        </p:blipFill>
        <p:spPr>
          <a:xfrm>
            <a:off x="838986" y="1743959"/>
            <a:ext cx="7674197" cy="4411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b="6082"/>
          <a:stretch/>
        </p:blipFill>
        <p:spPr>
          <a:xfrm>
            <a:off x="1036948" y="1508277"/>
            <a:ext cx="7853164" cy="4293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5" t="5624" r="39931" b="6275"/>
          <a:stretch/>
        </p:blipFill>
        <p:spPr>
          <a:xfrm>
            <a:off x="9497851" y="1583704"/>
            <a:ext cx="1475583" cy="42101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432874" y="1743959"/>
            <a:ext cx="1216058" cy="2105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48932" y="2158738"/>
            <a:ext cx="68250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6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606" y="386498"/>
            <a:ext cx="1114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Bahnschrift SemiCondensed" panose="020B0502040204020203" pitchFamily="34" charset="0"/>
              </a:rPr>
              <a:t>Correlation Between Home Players’ Height and Aces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0286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605" y="386498"/>
            <a:ext cx="1106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Bahnschrift SemiCondensed" panose="020B0502040204020203" pitchFamily="34" charset="0"/>
              </a:rPr>
              <a:t>Players’ Height Histogram based on gender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8317"/>
          <a:stretch/>
        </p:blipFill>
        <p:spPr>
          <a:xfrm>
            <a:off x="2950590" y="1126492"/>
            <a:ext cx="7164372" cy="54864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62812" y="1791093"/>
            <a:ext cx="527901" cy="160255"/>
          </a:xfrm>
          <a:prstGeom prst="rect">
            <a:avLst/>
          </a:prstGeom>
          <a:solidFill>
            <a:srgbClr val="7FB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62812" y="2075468"/>
            <a:ext cx="527901" cy="160255"/>
          </a:xfrm>
          <a:prstGeom prst="rect">
            <a:avLst/>
          </a:prstGeom>
          <a:solidFill>
            <a:srgbClr val="7F7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1285" y="1687396"/>
            <a:ext cx="1027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Female</a:t>
            </a:r>
          </a:p>
          <a:p>
            <a:r>
              <a:rPr lang="en-US" dirty="0" smtClean="0"/>
              <a:t>Male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605" y="386498"/>
            <a:ext cx="1106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Bahnschrift SemiCondensed" panose="020B0502040204020203" pitchFamily="34" charset="0"/>
              </a:rPr>
              <a:t>Matches Prediction: Correct or Incorrect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44" y="115713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r="10301"/>
          <a:stretch/>
        </p:blipFill>
        <p:spPr>
          <a:xfrm>
            <a:off x="254524" y="903874"/>
            <a:ext cx="11283884" cy="5637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0914" y="903874"/>
            <a:ext cx="497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				Away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605" y="386498"/>
            <a:ext cx="1106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Bahnschrift SemiCondensed" panose="020B0502040204020203" pitchFamily="34" charset="0"/>
              </a:rPr>
              <a:t>First Serve Success based on Home and Away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2441" y="1007571"/>
            <a:ext cx="527901" cy="160255"/>
          </a:xfrm>
          <a:prstGeom prst="rect">
            <a:avLst/>
          </a:prstGeom>
          <a:solidFill>
            <a:srgbClr val="63B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09469" y="1007571"/>
            <a:ext cx="527901" cy="160255"/>
          </a:xfrm>
          <a:prstGeom prst="rect">
            <a:avLst/>
          </a:prstGeom>
          <a:solidFill>
            <a:srgbClr val="FFA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0"/>
            <a:ext cx="51115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9065" y="2044005"/>
            <a:ext cx="53361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hnschrift SemiCondensed" panose="020B0502040204020203" pitchFamily="34" charset="0"/>
              </a:rPr>
              <a:t>This is me ...</a:t>
            </a:r>
          </a:p>
          <a:p>
            <a:r>
              <a:rPr lang="en-US" sz="2800" b="1" dirty="0" smtClean="0">
                <a:latin typeface="Bahnschrift SemiCondensed" panose="020B0502040204020203" pitchFamily="34" charset="0"/>
              </a:rPr>
              <a:t>when see the dataset for the first time.</a:t>
            </a:r>
          </a:p>
          <a:p>
            <a:endParaRPr lang="en-US" sz="2800" b="1" dirty="0">
              <a:latin typeface="Bahnschrift SemiCondensed" panose="020B0502040204020203" pitchFamily="34" charset="0"/>
            </a:endParaRPr>
          </a:p>
          <a:p>
            <a:r>
              <a:rPr lang="en-US" sz="2800" b="1" dirty="0" smtClean="0">
                <a:latin typeface="Bahnschrift SemiCondensed" panose="020B0502040204020203" pitchFamily="34" charset="0"/>
              </a:rPr>
              <a:t>But then ...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57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43" y="-18854"/>
            <a:ext cx="9524215" cy="67331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6387" y="4076497"/>
            <a:ext cx="390317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Mitra" panose="00000400000000000000" pitchFamily="2" charset="-78"/>
              </a:rPr>
              <a:t>5 کشوری که به ترتیب بیشترین تعداد بازیکنان را دارند:</a:t>
            </a:r>
          </a:p>
          <a:p>
            <a:pPr lvl="1" algn="r" rtl="1"/>
            <a:r>
              <a:rPr lang="fa-IR" dirty="0" smtClean="0">
                <a:cs typeface="B Mitra" panose="00000400000000000000" pitchFamily="2" charset="-78"/>
              </a:rPr>
              <a:t>فرانسه</a:t>
            </a:r>
            <a:endParaRPr lang="fa-IR" dirty="0">
              <a:cs typeface="B Mitra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Mitra" panose="00000400000000000000" pitchFamily="2" charset="-78"/>
              </a:rPr>
              <a:t>ایتالیا</a:t>
            </a:r>
            <a:endParaRPr lang="fa-IR" dirty="0">
              <a:cs typeface="B Mitra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Mitra" panose="00000400000000000000" pitchFamily="2" charset="-78"/>
              </a:rPr>
              <a:t>آمریکا</a:t>
            </a:r>
            <a:endParaRPr lang="fa-IR" dirty="0">
              <a:cs typeface="B Mitra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Mitra" panose="00000400000000000000" pitchFamily="2" charset="-78"/>
              </a:rPr>
              <a:t>آرژانتین</a:t>
            </a:r>
          </a:p>
          <a:p>
            <a:pPr lvl="1" algn="r" rtl="1"/>
            <a:r>
              <a:rPr lang="fa-IR" dirty="0" smtClean="0">
                <a:cs typeface="B Mitra" panose="00000400000000000000" pitchFamily="2" charset="-78"/>
              </a:rPr>
              <a:t>آلمان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36" y="395925"/>
            <a:ext cx="619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hnschrift SemiCondensed" panose="020B0502040204020203" pitchFamily="34" charset="0"/>
              </a:rPr>
              <a:t>Players Distribution Around the World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0115" y="57638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cs typeface="B Mitra" panose="00000400000000000000" pitchFamily="2" charset="-78"/>
              </a:rPr>
              <a:t>تعداد بازیکنان: 596 نفر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cs typeface="B Mitra" panose="00000400000000000000" pitchFamily="2" charset="-78"/>
              </a:rPr>
              <a:t>تعداد کشورهای شرکت کننده: 70 کشور</a:t>
            </a:r>
          </a:p>
        </p:txBody>
      </p:sp>
    </p:spTree>
    <p:extLst>
      <p:ext uri="{BB962C8B-B14F-4D97-AF65-F5344CB8AC3E}">
        <p14:creationId xmlns:p14="http://schemas.microsoft.com/office/powerpoint/2010/main" val="11869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673" y="579778"/>
            <a:ext cx="8407277" cy="5943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4296" y="292230"/>
            <a:ext cx="619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hnschrift SemiCondensed" panose="020B0502040204020203" pitchFamily="34" charset="0"/>
              </a:rPr>
              <a:t>Top 100 Ranked Players Around the World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772190"/>
              </p:ext>
            </p:extLst>
          </p:nvPr>
        </p:nvGraphicFramePr>
        <p:xfrm>
          <a:off x="749956" y="4339558"/>
          <a:ext cx="2144073" cy="182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48448"/>
                <a:gridCol w="795625"/>
              </a:tblGrid>
              <a:tr h="2885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endParaRPr lang="en-US" sz="1400" dirty="0"/>
                    </a:p>
                  </a:txBody>
                  <a:tcPr/>
                </a:tc>
              </a:tr>
              <a:tr h="2885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Czech Republic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2885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</a:tr>
              <a:tr h="2885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Russia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</a:tr>
              <a:tr h="2885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2885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China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7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4162" y="395925"/>
            <a:ext cx="477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hnschrift SemiCondensed" panose="020B0502040204020203" pitchFamily="34" charset="0"/>
              </a:rPr>
              <a:t>Distribution of Men and Women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56806"/>
              </p:ext>
            </p:extLst>
          </p:nvPr>
        </p:nvGraphicFramePr>
        <p:xfrm>
          <a:off x="1376394" y="1831194"/>
          <a:ext cx="9439211" cy="243997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07977"/>
                <a:gridCol w="6331234"/>
              </a:tblGrid>
              <a:tr h="3283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Players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Share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</a:tr>
              <a:tr h="92036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358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/>
                </a:tc>
              </a:tr>
              <a:tr h="11538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238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5179953" y="2265616"/>
            <a:ext cx="5074759" cy="782424"/>
            <a:chOff x="315833" y="4138366"/>
            <a:chExt cx="5074759" cy="7824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315833" y="4138366"/>
              <a:ext cx="556181" cy="78242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817897" y="4138366"/>
              <a:ext cx="556181" cy="78242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4834411" y="4138366"/>
              <a:ext cx="556181" cy="78242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4332345" y="4138366"/>
              <a:ext cx="556181" cy="7824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1319961" y="4138366"/>
              <a:ext cx="556181" cy="7824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1822025" y="4138366"/>
              <a:ext cx="556181" cy="7824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2324089" y="4138366"/>
              <a:ext cx="556181" cy="7824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2826153" y="4138366"/>
              <a:ext cx="556181" cy="7824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3328217" y="4138366"/>
              <a:ext cx="556181" cy="7824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5" t="18052" r="28226" b="18631"/>
            <a:stretch/>
          </p:blipFill>
          <p:spPr>
            <a:xfrm>
              <a:off x="3830281" y="4138366"/>
              <a:ext cx="556181" cy="78242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5265108" y="3302564"/>
            <a:ext cx="4993622" cy="782424"/>
            <a:chOff x="1894444" y="2463579"/>
            <a:chExt cx="4993622" cy="7824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1894444" y="2463579"/>
              <a:ext cx="475044" cy="7824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3400636" y="2463579"/>
              <a:ext cx="475044" cy="7824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3902700" y="2463579"/>
              <a:ext cx="475044" cy="78242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4404764" y="2463579"/>
              <a:ext cx="475044" cy="7824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4906828" y="2463579"/>
              <a:ext cx="475044" cy="78242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5408892" y="2463579"/>
              <a:ext cx="475044" cy="78242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5910956" y="2463579"/>
              <a:ext cx="475044" cy="78242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6413022" y="2463579"/>
              <a:ext cx="475044" cy="78242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2898572" y="2463579"/>
              <a:ext cx="475044" cy="78242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3" t="18715" r="33183" b="21392"/>
            <a:stretch/>
          </p:blipFill>
          <p:spPr>
            <a:xfrm>
              <a:off x="2396508" y="2463579"/>
              <a:ext cx="475044" cy="782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2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606" y="386498"/>
            <a:ext cx="711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hnschrift SemiCondensed" panose="020B0502040204020203" pitchFamily="34" charset="0"/>
              </a:rPr>
              <a:t>Distribution of Left and Right </a:t>
            </a:r>
            <a:r>
              <a:rPr lang="en-US" sz="2800" b="1" dirty="0">
                <a:latin typeface="Bahnschrift SemiCondensed" panose="020B0502040204020203" pitchFamily="34" charset="0"/>
              </a:rPr>
              <a:t>H</a:t>
            </a:r>
            <a:r>
              <a:rPr lang="en-US" sz="2800" b="1" dirty="0" smtClean="0">
                <a:latin typeface="Bahnschrift SemiCondensed" panose="020B0502040204020203" pitchFamily="34" charset="0"/>
              </a:rPr>
              <a:t>and Players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7" y="1508289"/>
            <a:ext cx="5685902" cy="433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8729221" y="1442301"/>
            <a:ext cx="28186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u="sng" dirty="0" smtClean="0">
                <a:latin typeface="Bahnschrift" panose="020B0502040204020203" pitchFamily="34" charset="0"/>
              </a:rPr>
              <a:t>Left-handed players</a:t>
            </a:r>
          </a:p>
          <a:p>
            <a:pPr algn="just"/>
            <a:endParaRPr lang="en-US" u="sng" dirty="0" smtClean="0">
              <a:latin typeface="Bahnschrift" panose="020B0502040204020203" pitchFamily="34" charset="0"/>
            </a:endParaRPr>
          </a:p>
          <a:p>
            <a:pPr algn="just"/>
            <a:endParaRPr lang="en-US" u="sng" dirty="0">
              <a:latin typeface="Bahnschrift" panose="020B0502040204020203" pitchFamily="34" charset="0"/>
            </a:endParaRPr>
          </a:p>
          <a:p>
            <a:pPr algn="just"/>
            <a:r>
              <a:rPr lang="en-US" dirty="0" smtClean="0">
                <a:latin typeface="+mj-lt"/>
              </a:rPr>
              <a:t>Base on the available data we have 32 left-handed players which is 12 percentage of players. Additionally, most of them are male.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142" y="3676454"/>
            <a:ext cx="2818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u="sng" dirty="0" smtClean="0">
                <a:latin typeface="Bahnschrift" panose="020B0502040204020203" pitchFamily="34" charset="0"/>
              </a:rPr>
              <a:t>Right-handed players</a:t>
            </a:r>
          </a:p>
          <a:p>
            <a:pPr algn="just"/>
            <a:endParaRPr lang="en-US" u="sng" dirty="0" smtClean="0">
              <a:latin typeface="Bahnschrift" panose="020B0502040204020203" pitchFamily="34" charset="0"/>
            </a:endParaRPr>
          </a:p>
          <a:p>
            <a:pPr algn="just"/>
            <a:endParaRPr lang="en-US" u="sng" dirty="0">
              <a:latin typeface="Bahnschrift" panose="020B0502040204020203" pitchFamily="34" charset="0"/>
            </a:endParaRPr>
          </a:p>
          <a:p>
            <a:pPr algn="just"/>
            <a:r>
              <a:rPr lang="en-US" dirty="0" smtClean="0">
                <a:latin typeface="+mj-lt"/>
              </a:rPr>
              <a:t>The majority of players are right handed. Base on the available data we have 244 left-handed players which is 88 percentage of players.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0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925"/>
            <a:ext cx="6077088" cy="6077088"/>
          </a:xfrm>
          <a:prstGeom prst="rect">
            <a:avLst/>
          </a:prstGeom>
          <a:ln w="393700">
            <a:solidFill>
              <a:srgbClr val="09990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749592" y="395925"/>
            <a:ext cx="477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hnschrift SemiCondensed" panose="020B0502040204020203" pitchFamily="34" charset="0"/>
              </a:rPr>
              <a:t>Who is the best?</a:t>
            </a:r>
          </a:p>
        </p:txBody>
      </p:sp>
      <p:sp>
        <p:nvSpPr>
          <p:cNvPr id="5" name="Rectangle 4"/>
          <p:cNvSpPr/>
          <p:nvPr/>
        </p:nvSpPr>
        <p:spPr>
          <a:xfrm>
            <a:off x="51041" y="5571241"/>
            <a:ext cx="2079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err="1" smtClean="0">
                <a:solidFill>
                  <a:schemeClr val="bg1"/>
                </a:solidFill>
                <a:effectLst/>
                <a:latin typeface="Bahnschrift SemiCondensed" panose="020B0502040204020203" pitchFamily="34" charset="0"/>
              </a:rPr>
              <a:t>swiatek-iga</a:t>
            </a:r>
            <a:endParaRPr lang="en-US" sz="32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042859"/>
              </p:ext>
            </p:extLst>
          </p:nvPr>
        </p:nvGraphicFramePr>
        <p:xfrm>
          <a:off x="6896100" y="1547235"/>
          <a:ext cx="3895725" cy="46087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057927"/>
                <a:gridCol w="837798"/>
              </a:tblGrid>
              <a:tr h="3184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 smtClean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 smtClean="0">
                          <a:effectLst/>
                        </a:rPr>
                        <a:t>Rank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Swiatek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Iga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Alcaraz</a:t>
                      </a:r>
                      <a:r>
                        <a:rPr lang="en-US" sz="1800" u="none" strike="noStrike" dirty="0">
                          <a:effectLst/>
                        </a:rPr>
                        <a:t>, Carlos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Sabalenka, Aryna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Medvedev, Daniil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Gauff, Cori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Sinner, Jannik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Rybakina</a:t>
                      </a:r>
                      <a:r>
                        <a:rPr lang="en-US" sz="1800" u="none" strike="noStrike" dirty="0">
                          <a:effectLst/>
                        </a:rPr>
                        <a:t>, Elena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Pegula</a:t>
                      </a:r>
                      <a:r>
                        <a:rPr lang="en-US" sz="1800" u="none" strike="noStrike" dirty="0">
                          <a:effectLst/>
                        </a:rPr>
                        <a:t>, Jessica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Jabeur, Ons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Zverev, Alexander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Vondroušová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Markéta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6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Rune, Holger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8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Krejcikova, Barbora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1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6606" y="1888004"/>
            <a:ext cx="3052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u="sng" dirty="0" smtClean="0">
                <a:latin typeface="Bahnschrift" panose="020B0502040204020203" pitchFamily="34" charset="0"/>
              </a:rPr>
              <a:t>Average statistics</a:t>
            </a:r>
          </a:p>
          <a:p>
            <a:pPr algn="just"/>
            <a:endParaRPr lang="en-US" sz="2400" u="sng" dirty="0">
              <a:latin typeface="Bahnschrift" panose="020B0502040204020203" pitchFamily="34" charset="0"/>
            </a:endParaRPr>
          </a:p>
          <a:p>
            <a:pPr algn="just"/>
            <a:r>
              <a:rPr lang="en-US" sz="2400" dirty="0" smtClean="0">
                <a:latin typeface="+mj-lt"/>
              </a:rPr>
              <a:t>9 Games per set</a:t>
            </a:r>
          </a:p>
          <a:p>
            <a:pPr algn="just"/>
            <a:r>
              <a:rPr lang="en-US" sz="2400" dirty="0">
                <a:latin typeface="+mj-lt"/>
              </a:rPr>
              <a:t>2 Sets per match </a:t>
            </a:r>
          </a:p>
          <a:p>
            <a:pPr algn="just"/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56"/>
          <a:stretch/>
        </p:blipFill>
        <p:spPr>
          <a:xfrm>
            <a:off x="3941507" y="1024018"/>
            <a:ext cx="7714226" cy="48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1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606" y="386498"/>
            <a:ext cx="711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hnschrift SemiCondensed" panose="020B0502040204020203" pitchFamily="34" charset="0"/>
              </a:rPr>
              <a:t>Matches Duration Info.</a:t>
            </a:r>
            <a:endParaRPr lang="en-US" sz="2800" b="1" dirty="0">
              <a:latin typeface="Bahnschrift SemiCondensed" panose="020B05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35270" y="1657350"/>
            <a:ext cx="6340509" cy="3848100"/>
            <a:chOff x="4171950" y="1504950"/>
            <a:chExt cx="6340509" cy="3848100"/>
          </a:xfrm>
        </p:grpSpPr>
        <p:sp>
          <p:nvSpPr>
            <p:cNvPr id="3" name="TextBox 2"/>
            <p:cNvSpPr txBox="1"/>
            <p:nvPr/>
          </p:nvSpPr>
          <p:spPr>
            <a:xfrm>
              <a:off x="7693845" y="2136338"/>
              <a:ext cx="281861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u="sng" dirty="0" smtClean="0">
                  <a:latin typeface="Bahnschrift" panose="020B0502040204020203" pitchFamily="34" charset="0"/>
                </a:rPr>
                <a:t>Average match record</a:t>
              </a:r>
            </a:p>
            <a:p>
              <a:pPr algn="just"/>
              <a:endParaRPr lang="en-US" u="sng" dirty="0">
                <a:latin typeface="Bahnschrift" panose="020B0502040204020203" pitchFamily="34" charset="0"/>
              </a:endParaRPr>
            </a:p>
            <a:p>
              <a:pPr algn="just"/>
              <a:r>
                <a:rPr lang="en-US" dirty="0" smtClean="0">
                  <a:latin typeface="+mj-lt"/>
                </a:rPr>
                <a:t>100 min</a:t>
              </a:r>
            </a:p>
            <a:p>
              <a:pPr algn="just"/>
              <a:r>
                <a:rPr lang="en-US" dirty="0" smtClean="0">
                  <a:latin typeface="+mj-lt"/>
                </a:rPr>
                <a:t>1 hour and 40 minutes</a:t>
              </a:r>
            </a:p>
            <a:p>
              <a:pPr algn="just"/>
              <a:endParaRPr lang="en-US" dirty="0">
                <a:latin typeface="+mj-lt"/>
              </a:endParaRPr>
            </a:p>
            <a:p>
              <a:pPr lvl="0" algn="just"/>
              <a:r>
                <a:rPr lang="en-US" u="sng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Longest match record</a:t>
              </a:r>
            </a:p>
            <a:p>
              <a:pPr lvl="0" algn="just"/>
              <a:endParaRPr lang="en-US" u="sng" dirty="0">
                <a:solidFill>
                  <a:prstClr val="black"/>
                </a:solidFill>
                <a:latin typeface="Bahnschrift" panose="020B0502040204020203" pitchFamily="34" charset="0"/>
              </a:endParaRPr>
            </a:p>
            <a:p>
              <a:pPr lvl="0" algn="just"/>
              <a:r>
                <a:rPr lang="en-US" dirty="0">
                  <a:solidFill>
                    <a:prstClr val="black"/>
                  </a:solidFill>
                  <a:latin typeface="Calibri Light" panose="020F0302020204030204"/>
                </a:rPr>
                <a:t>214 min</a:t>
              </a:r>
            </a:p>
            <a:p>
              <a:pPr lvl="0" algn="just"/>
              <a:r>
                <a:rPr lang="en-US" dirty="0">
                  <a:solidFill>
                    <a:prstClr val="black"/>
                  </a:solidFill>
                  <a:latin typeface="Calibri Light" panose="020F0302020204030204"/>
                </a:rPr>
                <a:t>3 hours and 34 </a:t>
              </a:r>
              <a:r>
                <a:rPr lang="en-US" dirty="0" smtClean="0">
                  <a:solidFill>
                    <a:prstClr val="black"/>
                  </a:solidFill>
                  <a:latin typeface="Calibri Light" panose="020F0302020204030204"/>
                </a:rPr>
                <a:t>minutes</a:t>
              </a:r>
              <a:endParaRPr lang="en-US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950" y="1504950"/>
              <a:ext cx="3848100" cy="384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97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324</Words>
  <Application>Microsoft Office PowerPoint</Application>
  <PresentationFormat>Widescreen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 Mitra</vt:lpstr>
      <vt:lpstr>Bahnschrift</vt:lpstr>
      <vt:lpstr>Bahnschrift SemiCondensed</vt:lpstr>
      <vt:lpstr>Calibri</vt:lpstr>
      <vt:lpstr>Calibri Light</vt:lpstr>
      <vt:lpstr>Office Theme</vt:lpstr>
      <vt:lpstr>TENNIS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Tournaments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TENNIS PROJECT</dc:title>
  <dc:creator>MRT www.Win2Farsi.com</dc:creator>
  <cp:lastModifiedBy>MRT www.Win2Farsi.com</cp:lastModifiedBy>
  <cp:revision>51</cp:revision>
  <dcterms:created xsi:type="dcterms:W3CDTF">2024-02-09T14:30:52Z</dcterms:created>
  <dcterms:modified xsi:type="dcterms:W3CDTF">2024-02-13T20:32:06Z</dcterms:modified>
</cp:coreProperties>
</file>